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50"/>
  </p:notesMasterIdLst>
  <p:sldIdLst>
    <p:sldId id="262" r:id="rId2"/>
    <p:sldId id="445" r:id="rId3"/>
    <p:sldId id="702" r:id="rId4"/>
    <p:sldId id="822" r:id="rId5"/>
    <p:sldId id="636" r:id="rId6"/>
    <p:sldId id="823" r:id="rId7"/>
    <p:sldId id="820" r:id="rId8"/>
    <p:sldId id="447" r:id="rId9"/>
    <p:sldId id="697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326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27" r:id="rId46"/>
    <p:sldId id="308" r:id="rId47"/>
    <p:sldId id="309" r:id="rId48"/>
    <p:sldId id="314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kern="1200">
        <a:solidFill>
          <a:schemeClr val="bg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kern="1200">
        <a:solidFill>
          <a:schemeClr val="bg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kern="1200">
        <a:solidFill>
          <a:schemeClr val="bg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kern="1200">
        <a:solidFill>
          <a:schemeClr val="bg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kern="1200">
        <a:solidFill>
          <a:schemeClr val="bg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60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3" autoAdjust="0"/>
    <p:restoredTop sz="92975" autoAdjust="0"/>
  </p:normalViewPr>
  <p:slideViewPr>
    <p:cSldViewPr>
      <p:cViewPr varScale="1">
        <p:scale>
          <a:sx n="117" d="100"/>
          <a:sy n="117" d="100"/>
        </p:scale>
        <p:origin x="8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20B74C68-326F-4CC4-A5D0-C40C5D142FF8}" type="datetimeFigureOut">
              <a:rPr lang="nl-BE"/>
              <a:pPr>
                <a:defRPr/>
              </a:pPr>
              <a:t>11/09/2024</a:t>
            </a:fld>
            <a:endParaRPr lang="nl-BE"/>
          </a:p>
        </p:txBody>
      </p:sp>
      <p:sp>
        <p:nvSpPr>
          <p:cNvPr id="144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BE" noProof="0"/>
              <a:t>Klik om de opmaakprofielen van de modeltekst te bewerken</a:t>
            </a:r>
          </a:p>
          <a:p>
            <a:pPr lvl="1"/>
            <a:r>
              <a:rPr lang="nl-BE" noProof="0"/>
              <a:t>Tweede niveau</a:t>
            </a:r>
          </a:p>
          <a:p>
            <a:pPr lvl="2"/>
            <a:r>
              <a:rPr lang="nl-BE" noProof="0"/>
              <a:t>Derde niveau</a:t>
            </a:r>
          </a:p>
          <a:p>
            <a:pPr lvl="3"/>
            <a:r>
              <a:rPr lang="nl-BE" noProof="0"/>
              <a:t>Vierde niveau</a:t>
            </a:r>
          </a:p>
          <a:p>
            <a:pPr lvl="4"/>
            <a:r>
              <a:rPr lang="nl-BE" noProof="0"/>
              <a:t>Vijfde niveau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296691-8D87-4A22-BAB0-2315AF406A19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8575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534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32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2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33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197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34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4646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35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88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38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8252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39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8710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41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2557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8287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6522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41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296691-8D87-4A22-BAB0-2315AF406A19}" type="slidenum">
              <a:rPr lang="nl-BE" smtClean="0"/>
              <a:pPr>
                <a:defRPr/>
              </a:pPr>
              <a:t>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786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9959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1035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553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291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hoek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hoek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nl-NL"/>
              <a:t>Klik om het opmaakprofiel van de modelondertitel te bewerken</a:t>
            </a:r>
            <a:endParaRPr kumimoji="0" lang="en-US"/>
          </a:p>
        </p:txBody>
      </p:sp>
      <p:sp>
        <p:nvSpPr>
          <p:cNvPr id="28" name="Tijdelijke aanduiding voor datum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9/11/24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Tijdelijke aanduiding voor voettekst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Tijdelijke aanduiding voor dianumm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52A96-CC63-479A-892C-180486CDCAF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Rechthoek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35185DE2-D934-484B-882B-28C3B90C84F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0411025-A7B1-4C6E-9EBD-06A39152D93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  <p:sp>
        <p:nvSpPr>
          <p:cNvPr id="7" name="Rechthoek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30EFCE4-BE42-4C12-9656-CFCEE6FCC80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F89E944F-FDAE-490D-A7F1-015231F7BD1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568AEEA5-9633-4BE5-A122-B8C3791DEAA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endParaRPr lang="en-GB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E68A32-3152-4C43-8F86-5FE4947C23D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0AD2C95-496C-4DCC-9F02-22E5F6AB0EC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A95D4D2-BE50-4957-A5C6-6C42E226395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  <p:sp>
        <p:nvSpPr>
          <p:cNvPr id="8" name="Rechthoek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hoek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11" name="Rechthoek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3A271A1-F6D6-438B-A432-4747EE7ECD40}" type="datetimeFigureOut">
              <a:rPr lang="en-US" smtClean="0"/>
              <a:pPr/>
              <a:t>9/11/24</a:t>
            </a:fld>
            <a:endParaRPr lang="en-US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F511E210-0C88-4F81-8A4C-750521249287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>
              <a:defRPr/>
            </a:pPr>
            <a:endParaRPr lang="en-GB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nl-NL"/>
              <a:t>Klik op het pictogram als u een afbeelding wilt toevoegen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titel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nl-NL"/>
              <a:t>Klik om de modelstijlen te bewerken</a:t>
            </a:r>
          </a:p>
          <a:p>
            <a:pPr lvl="1" eaLnBrk="1" latinLnBrk="0" hangingPunct="1"/>
            <a:r>
              <a:rPr kumimoji="0" lang="nl-NL"/>
              <a:t>Tweede niveau</a:t>
            </a:r>
          </a:p>
          <a:p>
            <a:pPr lvl="2" eaLnBrk="1" latinLnBrk="0" hangingPunct="1"/>
            <a:r>
              <a:rPr kumimoji="0" lang="nl-NL"/>
              <a:t>Derde niveau</a:t>
            </a:r>
          </a:p>
          <a:p>
            <a:pPr lvl="3" eaLnBrk="1" latinLnBrk="0" hangingPunct="1"/>
            <a:r>
              <a:rPr kumimoji="0" lang="nl-NL"/>
              <a:t>Vierde niveau</a:t>
            </a:r>
          </a:p>
          <a:p>
            <a:pPr lvl="4" eaLnBrk="1" latinLnBrk="0" hangingPunct="1"/>
            <a:r>
              <a:rPr kumimoji="0" lang="nl-NL"/>
              <a:t>Vijfde niveau</a:t>
            </a:r>
            <a:endParaRPr kumimoji="0" lang="en-US"/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9/11/24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hthoek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Tijdelijke aanduiding voor dianumm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11951FB-339C-4F47-A93A-050B59E9E71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ransition spd="med">
    <p:fade/>
  </p:transition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www.youtube.com/watch?v=ci-rHRJlFew" TargetMode="External"/><Relationship Id="rId7" Type="http://schemas.openxmlformats.org/officeDocument/2006/relationships/hyperlink" Target="https://www.youtube.com/watch?v=SrsHBjzt2E8" TargetMode="External"/><Relationship Id="rId2" Type="http://schemas.openxmlformats.org/officeDocument/2006/relationships/hyperlink" Target="https://www.vrt.be/vrtnws/nl/kijk/2022/06/03/mini-check-deepfake-elon-musk-mini-check-deepfake-elon-musk-v02-arvato-mxf-arvato_49358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ai.com/blog/chatgpt/" TargetMode="External"/><Relationship Id="rId5" Type="http://schemas.openxmlformats.org/officeDocument/2006/relationships/hyperlink" Target="https://www.theguardian.com/commentisfree/2020/sep/08/robot-wrote-this-article-gpt-3" TargetMode="External"/><Relationship Id="rId4" Type="http://schemas.openxmlformats.org/officeDocument/2006/relationships/hyperlink" Target="https://openai.com/dall-e-2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8451443_The_Online_Disinhibition_Eff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blendle.com/getpremiu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youtube.com/watch?v=vG9vfjdcmR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s://www.apple.com/newsroom/2023/06/introducing-apple-vision-pro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youtube.com/watch?v=GJKwHAvR4uI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.p.a.opgenhaffen@umail.leidenuniv.n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witter.com/MichOpgenhaffen" TargetMode="External"/><Relationship Id="rId4" Type="http://schemas.openxmlformats.org/officeDocument/2006/relationships/hyperlink" Target="mailto:Michael.Opgenhaffen@soc.kuleuven.b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600" y="764704"/>
            <a:ext cx="7773988" cy="504825"/>
          </a:xfrm>
        </p:spPr>
        <p:txBody>
          <a:bodyPr>
            <a:normAutofit fontScale="90000"/>
          </a:bodyPr>
          <a:lstStyle/>
          <a:p>
            <a:pPr algn="ctr"/>
            <a:r>
              <a:rPr lang="fr-BE" sz="2800" b="1" dirty="0">
                <a:solidFill>
                  <a:schemeClr val="tx1"/>
                </a:solidFill>
              </a:rPr>
              <a:t>NEW MEDIA &amp; SOCIETY</a:t>
            </a:r>
            <a:endParaRPr lang="nl-BE" sz="2800" dirty="0">
              <a:solidFill>
                <a:schemeClr val="tx1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5373216"/>
            <a:ext cx="6400800" cy="550862"/>
          </a:xfrm>
        </p:spPr>
        <p:txBody>
          <a:bodyPr/>
          <a:lstStyle/>
          <a:p>
            <a:pPr algn="ctr"/>
            <a:r>
              <a:rPr lang="nl-BE" sz="1600" dirty="0"/>
              <a:t>M. </a:t>
            </a:r>
            <a:r>
              <a:rPr lang="nl-BE" sz="1600" dirty="0" err="1"/>
              <a:t>Opgenhaffen</a:t>
            </a:r>
            <a:r>
              <a:rPr lang="nl-BE" sz="1600" dirty="0"/>
              <a:t> 	                 JNM - U. Leiden 2024-2025</a:t>
            </a:r>
          </a:p>
        </p:txBody>
      </p:sp>
      <p:pic>
        <p:nvPicPr>
          <p:cNvPr id="2" name="Picture 4" descr="http://www.wonacottpr.com/images/uploads/blog/yournewmedia001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340768"/>
            <a:ext cx="5328592" cy="399644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Nieuwe / online media</a:t>
            </a:r>
          </a:p>
          <a:p>
            <a:pPr lvl="1"/>
            <a:endParaRPr lang="nl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Numerieke representatie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 err="1"/>
              <a:t>Modulariteit</a:t>
            </a:r>
            <a:endParaRPr lang="nl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Automatisering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 err="1"/>
              <a:t>Transcoding</a:t>
            </a:r>
            <a:endParaRPr lang="nl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Variabiliteit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Basiswerk: Language of new media </a:t>
            </a:r>
            <a:br>
              <a:rPr lang="nl-BE" dirty="0"/>
            </a:br>
            <a:r>
              <a:rPr lang="nl-BE" dirty="0"/>
              <a:t>L. </a:t>
            </a:r>
            <a:r>
              <a:rPr lang="nl-BE" dirty="0" err="1"/>
              <a:t>Manovich</a:t>
            </a:r>
            <a:r>
              <a:rPr lang="nl-BE" dirty="0"/>
              <a:t> (2001)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583" y="1728310"/>
            <a:ext cx="2803122" cy="3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35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Algoritmen, codes, formules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Direct numeriek</a:t>
            </a:r>
          </a:p>
          <a:p>
            <a:r>
              <a:rPr lang="nl-BE" dirty="0"/>
              <a:t>Van analoog naar numeriek (digitalisering)</a:t>
            </a:r>
          </a:p>
          <a:p>
            <a:endParaRPr lang="nl-BE" dirty="0"/>
          </a:p>
          <a:p>
            <a:r>
              <a:rPr lang="nl-BE" dirty="0"/>
              <a:t>Meer capaciteit, grotere opslag, betere kwaliteit, manipuleerbaar,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Numerieke representatie</a:t>
            </a:r>
          </a:p>
        </p:txBody>
      </p:sp>
    </p:spTree>
    <p:extLst>
      <p:ext uri="{BB962C8B-B14F-4D97-AF65-F5344CB8AC3E}">
        <p14:creationId xmlns:p14="http://schemas.microsoft.com/office/powerpoint/2010/main" val="393619997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Modulariteit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BE" dirty="0"/>
              <a:t>Geheel is opgebouwd uit verschillende stukjes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Vb. </a:t>
            </a:r>
            <a:r>
              <a:rPr lang="nl-BE" u="sng" dirty="0"/>
              <a:t>Embedded</a:t>
            </a:r>
            <a:r>
              <a:rPr lang="nl-BE" dirty="0"/>
              <a:t> </a:t>
            </a:r>
            <a:r>
              <a:rPr lang="nl-BE" dirty="0" err="1"/>
              <a:t>YouTube</a:t>
            </a:r>
            <a:r>
              <a:rPr lang="nl-BE" dirty="0"/>
              <a:t>-film op nieuwssite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Vb. Internet / nieuwsmedium als meta-medium dat bestaat uit</a:t>
            </a:r>
          </a:p>
          <a:p>
            <a:pPr lvl="3"/>
            <a:r>
              <a:rPr lang="nl-BE" dirty="0"/>
              <a:t>Nieuwssite</a:t>
            </a:r>
          </a:p>
          <a:p>
            <a:pPr lvl="3"/>
            <a:r>
              <a:rPr lang="nl-BE" dirty="0"/>
              <a:t>Pluszone</a:t>
            </a:r>
          </a:p>
          <a:p>
            <a:pPr lvl="3"/>
            <a:r>
              <a:rPr lang="nl-BE" dirty="0"/>
              <a:t>Blogs</a:t>
            </a:r>
          </a:p>
          <a:p>
            <a:pPr lvl="3"/>
            <a:r>
              <a:rPr lang="nl-BE" dirty="0"/>
              <a:t>Videozone</a:t>
            </a:r>
          </a:p>
          <a:p>
            <a:pPr lvl="3"/>
            <a:r>
              <a:rPr lang="nl-BE" dirty="0"/>
              <a:t>SM-accounts (Facebook, Twitter, Instagram, TikTok, …)</a:t>
            </a:r>
          </a:p>
          <a:p>
            <a:pPr lvl="4">
              <a:buFont typeface="Courier New" panose="02070309020205020404" pitchFamily="49" charset="0"/>
              <a:buChar char="o"/>
            </a:pPr>
            <a:r>
              <a:rPr lang="nl-BE" dirty="0"/>
              <a:t>En al deze delen bestaan op hun beurt uit aparte delen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428615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Automatisering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Van verschillende processen</a:t>
            </a:r>
          </a:p>
          <a:p>
            <a:endParaRPr lang="nl-BE" dirty="0"/>
          </a:p>
          <a:p>
            <a:r>
              <a:rPr lang="nl-BE" dirty="0"/>
              <a:t>Creatie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Low-level: vb. Photoshop, Word, CMS (vb. wordpress)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High-level: vb. artificial intelligence (A.I.) in games, </a:t>
            </a:r>
            <a:r>
              <a:rPr lang="nl-BE" dirty="0">
                <a:hlinkClick r:id="rId2"/>
              </a:rPr>
              <a:t>deepfakes</a:t>
            </a:r>
            <a:r>
              <a:rPr lang="nl-BE" dirty="0"/>
              <a:t>, </a:t>
            </a:r>
            <a:r>
              <a:rPr lang="nl-BE" dirty="0">
                <a:hlinkClick r:id="rId3"/>
              </a:rPr>
              <a:t>robotjournalism</a:t>
            </a:r>
            <a:r>
              <a:rPr lang="nl-BE" dirty="0"/>
              <a:t>, </a:t>
            </a:r>
            <a:r>
              <a:rPr lang="nl-BE" dirty="0">
                <a:hlinkClick r:id="rId4"/>
              </a:rPr>
              <a:t>dall-e-2</a:t>
            </a:r>
            <a:r>
              <a:rPr lang="nl-BE" dirty="0"/>
              <a:t>, </a:t>
            </a:r>
            <a:r>
              <a:rPr lang="nl-BE" dirty="0">
                <a:hlinkClick r:id="rId5"/>
              </a:rPr>
              <a:t>GPT3</a:t>
            </a:r>
            <a:r>
              <a:rPr lang="nl-BE" dirty="0"/>
              <a:t>, </a:t>
            </a:r>
            <a:r>
              <a:rPr lang="nl-BE" dirty="0">
                <a:hlinkClick r:id="rId6"/>
              </a:rPr>
              <a:t>ChatGPT</a:t>
            </a:r>
            <a:r>
              <a:rPr lang="nl-BE" dirty="0"/>
              <a:t>,…  </a:t>
            </a:r>
          </a:p>
          <a:p>
            <a:pPr lvl="1"/>
            <a:endParaRPr lang="nl-BE" dirty="0"/>
          </a:p>
          <a:p>
            <a:r>
              <a:rPr lang="nl-BE" dirty="0"/>
              <a:t>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Vb. Google, </a:t>
            </a:r>
            <a:r>
              <a:rPr lang="nl-BE" dirty="0">
                <a:hlinkClick r:id="rId7"/>
              </a:rPr>
              <a:t>iBeacon</a:t>
            </a:r>
            <a:endParaRPr lang="nl-BE" dirty="0"/>
          </a:p>
          <a:p>
            <a:endParaRPr lang="nl-BE" dirty="0"/>
          </a:p>
          <a:p>
            <a:r>
              <a:rPr lang="nl-BE" dirty="0"/>
              <a:t>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Vb. Automatische opslag in cloud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pic>
        <p:nvPicPr>
          <p:cNvPr id="1028" name="Picture 4" descr="How Beacon Technology Can Benefit Your Business">
            <a:extLst>
              <a:ext uri="{FF2B5EF4-FFF2-40B4-BE49-F238E27FC236}">
                <a16:creationId xmlns:a16="http://schemas.microsoft.com/office/drawing/2014/main" id="{1669C896-9367-3918-738B-D79E69A9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33056"/>
            <a:ext cx="3142587" cy="16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37783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Iedere unit online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sz="1650" dirty="0"/>
              <a:t>Human </a:t>
            </a:r>
            <a:r>
              <a:rPr lang="nl-BE" sz="1650" dirty="0" err="1"/>
              <a:t>meaning</a:t>
            </a:r>
            <a:endParaRPr lang="nl-BE" sz="165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BE" sz="1650" dirty="0"/>
              <a:t>Computer meaning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sz="1650" dirty="0"/>
              <a:t>Worden meer en meer verstrengeld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nl-BE" sz="1650" dirty="0"/>
          </a:p>
          <a:p>
            <a:r>
              <a:rPr lang="nl-BE" dirty="0"/>
              <a:t>“logic of the computer </a:t>
            </a:r>
            <a:r>
              <a:rPr lang="nl-BE" dirty="0" err="1"/>
              <a:t>influences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we </a:t>
            </a:r>
            <a:r>
              <a:rPr lang="nl-BE" dirty="0" err="1"/>
              <a:t>understand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represent</a:t>
            </a:r>
            <a:r>
              <a:rPr lang="nl-BE" dirty="0"/>
              <a:t> </a:t>
            </a:r>
            <a:r>
              <a:rPr lang="nl-BE" dirty="0" err="1"/>
              <a:t>ourselves</a:t>
            </a:r>
            <a:r>
              <a:rPr lang="nl-BE" dirty="0"/>
              <a:t>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sz="1650" dirty="0"/>
              <a:t>Vb. Facebook, Google Databases (‘filter bubble’)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sz="1650" dirty="0"/>
              <a:t>Vb. </a:t>
            </a:r>
            <a:r>
              <a:rPr lang="nl-BE" sz="1650" dirty="0">
                <a:hlinkClick r:id="rId2"/>
              </a:rPr>
              <a:t>Disinhibitie-effect</a:t>
            </a:r>
            <a:r>
              <a:rPr lang="nl-BE" sz="1650" dirty="0"/>
              <a:t> bij online communicatie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sz="1350" dirty="0"/>
              <a:t>Door anonimiteit, asynchroniteit, wegvallen van autoriteit, … ga je als gebruiker anders communiceren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Transcoding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307123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Niets is vaststaand, verschillende versies</a:t>
            </a:r>
          </a:p>
          <a:p>
            <a:endParaRPr lang="nl-BE" dirty="0"/>
          </a:p>
          <a:p>
            <a:r>
              <a:rPr lang="nl-BE" dirty="0"/>
              <a:t>Gestoeld op </a:t>
            </a:r>
            <a:r>
              <a:rPr lang="nl-BE" dirty="0" err="1"/>
              <a:t>modulariteit</a:t>
            </a:r>
            <a:endParaRPr lang="nl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Vb. LP/CD </a:t>
            </a:r>
            <a:r>
              <a:rPr lang="nl-BE" dirty="0">
                <a:sym typeface="Wingdings" pitchFamily="2" charset="2"/>
              </a:rPr>
              <a:t> losse mp3’s, eigen playlists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 err="1"/>
              <a:t>Production</a:t>
            </a:r>
            <a:r>
              <a:rPr lang="nl-BE" dirty="0"/>
              <a:t>/</a:t>
            </a:r>
            <a:r>
              <a:rPr lang="nl-BE" dirty="0" err="1"/>
              <a:t>consumption</a:t>
            </a:r>
            <a:r>
              <a:rPr lang="nl-BE" dirty="0"/>
              <a:t> on </a:t>
            </a:r>
            <a:r>
              <a:rPr lang="nl-BE" dirty="0" err="1"/>
              <a:t>demand</a:t>
            </a:r>
            <a:endParaRPr lang="nl-BE" dirty="0"/>
          </a:p>
          <a:p>
            <a:pPr lvl="2"/>
            <a:r>
              <a:rPr lang="nl-BE" dirty="0"/>
              <a:t>Consument bepaalt inhoud, vorm en platform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nl-BE" dirty="0"/>
              <a:t>Vb. e-news (</a:t>
            </a:r>
            <a:r>
              <a:rPr lang="nl-BE" dirty="0">
                <a:hlinkClick r:id="rId2"/>
              </a:rPr>
              <a:t>Blendle</a:t>
            </a:r>
            <a:r>
              <a:rPr lang="nl-BE" dirty="0"/>
              <a:t>)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nl-BE" dirty="0"/>
              <a:t>Vb. muziek (iTunes, </a:t>
            </a:r>
            <a:r>
              <a:rPr lang="nl-BE" dirty="0" err="1"/>
              <a:t>Spotify</a:t>
            </a:r>
            <a:r>
              <a:rPr lang="nl-BE" dirty="0"/>
              <a:t>)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nl-BE" dirty="0"/>
              <a:t>Vb. films, series (Netflix, Disney+) </a:t>
            </a:r>
          </a:p>
          <a:p>
            <a:pPr lvl="3"/>
            <a:endParaRPr lang="nl-BE" dirty="0"/>
          </a:p>
          <a:p>
            <a:r>
              <a:rPr lang="nl-BE" dirty="0"/>
              <a:t>Cf. individualisering van maatschappij</a:t>
            </a:r>
          </a:p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Variabiliteit</a:t>
            </a:r>
          </a:p>
        </p:txBody>
      </p:sp>
    </p:spTree>
    <p:extLst>
      <p:ext uri="{BB962C8B-B14F-4D97-AF65-F5344CB8AC3E}">
        <p14:creationId xmlns:p14="http://schemas.microsoft.com/office/powerpoint/2010/main" val="215366062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Individualisering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64008" y="1778687"/>
            <a:ext cx="5416885" cy="1916765"/>
            <a:chOff x="1800290" y="461764"/>
            <a:chExt cx="6544028" cy="2276872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274" y="461764"/>
              <a:ext cx="3411044" cy="22768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00290" y="461765"/>
              <a:ext cx="3132984" cy="2276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1622672" y="3806814"/>
            <a:ext cx="5899556" cy="1674187"/>
            <a:chOff x="2150784" y="3647399"/>
            <a:chExt cx="7866074" cy="2232249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2150784" y="3647400"/>
              <a:ext cx="4115977" cy="2232248"/>
            </a:xfrm>
            <a:prstGeom prst="rect">
              <a:avLst/>
            </a:prstGeom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761" y="3647399"/>
              <a:ext cx="3750097" cy="2232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21803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Media-</a:t>
            </a:r>
            <a:r>
              <a:rPr lang="fr-BE" dirty="0" err="1"/>
              <a:t>platform</a:t>
            </a:r>
            <a:endParaRPr lang="fr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650" dirty="0" err="1"/>
              <a:t>Keuze</a:t>
            </a:r>
            <a:r>
              <a:rPr lang="fr-BE" sz="1650" dirty="0"/>
              <a:t> </a:t>
            </a:r>
            <a:r>
              <a:rPr lang="fr-BE" sz="1650" dirty="0" err="1"/>
              <a:t>uit</a:t>
            </a:r>
            <a:r>
              <a:rPr lang="fr-BE" sz="1650" dirty="0"/>
              <a:t> </a:t>
            </a:r>
            <a:r>
              <a:rPr lang="fr-BE" sz="1650" dirty="0" err="1"/>
              <a:t>verschillende</a:t>
            </a:r>
            <a:r>
              <a:rPr lang="fr-BE" sz="1650" dirty="0"/>
              <a:t> </a:t>
            </a:r>
            <a:r>
              <a:rPr lang="fr-BE" sz="1650" dirty="0" err="1"/>
              <a:t>platformen</a:t>
            </a:r>
            <a:endParaRPr lang="fr-BE" sz="165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650" dirty="0" err="1"/>
              <a:t>Keuze</a:t>
            </a:r>
            <a:r>
              <a:rPr lang="fr-BE" sz="1650" dirty="0"/>
              <a:t> </a:t>
            </a:r>
            <a:r>
              <a:rPr lang="fr-BE" sz="1650" dirty="0" err="1"/>
              <a:t>waar</a:t>
            </a:r>
            <a:r>
              <a:rPr lang="fr-BE" sz="1650" dirty="0"/>
              <a:t> </a:t>
            </a:r>
          </a:p>
          <a:p>
            <a:pPr marL="685800" lvl="2" indent="0">
              <a:buNone/>
            </a:pPr>
            <a:r>
              <a:rPr lang="fr-BE" dirty="0"/>
              <a:t>= </a:t>
            </a:r>
            <a:r>
              <a:rPr lang="fr-BE" b="1" u="sng" dirty="0"/>
              <a:t>Place </a:t>
            </a:r>
            <a:r>
              <a:rPr lang="fr-BE" b="1" u="sng" dirty="0" err="1"/>
              <a:t>shifting</a:t>
            </a:r>
            <a:r>
              <a:rPr lang="fr-BE" dirty="0"/>
              <a:t>: ‘de </a:t>
            </a:r>
            <a:r>
              <a:rPr lang="fr-BE" dirty="0" err="1"/>
              <a:t>gebruiker</a:t>
            </a:r>
            <a:r>
              <a:rPr lang="fr-BE" dirty="0"/>
              <a:t> </a:t>
            </a:r>
            <a:r>
              <a:rPr lang="fr-BE" dirty="0" err="1"/>
              <a:t>consumeert</a:t>
            </a:r>
            <a:r>
              <a:rPr lang="fr-BE" dirty="0"/>
              <a:t> </a:t>
            </a:r>
            <a:r>
              <a:rPr lang="fr-BE" b="1" i="1" dirty="0" err="1"/>
              <a:t>waar</a:t>
            </a:r>
            <a:r>
              <a:rPr lang="fr-BE" dirty="0"/>
              <a:t> </a:t>
            </a:r>
            <a:r>
              <a:rPr lang="fr-BE" dirty="0" err="1"/>
              <a:t>hij</a:t>
            </a:r>
            <a:r>
              <a:rPr lang="fr-BE" dirty="0"/>
              <a:t> </a:t>
            </a:r>
            <a:r>
              <a:rPr lang="fr-BE" dirty="0" err="1"/>
              <a:t>wil</a:t>
            </a:r>
            <a:r>
              <a:rPr lang="fr-BE" dirty="0"/>
              <a:t>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650" dirty="0" err="1"/>
              <a:t>Keuze</a:t>
            </a:r>
            <a:r>
              <a:rPr lang="fr-BE" sz="1650" dirty="0"/>
              <a:t> </a:t>
            </a:r>
            <a:r>
              <a:rPr lang="fr-BE" sz="1650" dirty="0" err="1"/>
              <a:t>wanneer</a:t>
            </a:r>
            <a:endParaRPr lang="fr-BE" sz="1650" dirty="0"/>
          </a:p>
          <a:p>
            <a:pPr lvl="2">
              <a:buFontTx/>
              <a:buNone/>
            </a:pPr>
            <a:r>
              <a:rPr lang="fr-BE" dirty="0"/>
              <a:t>= </a:t>
            </a:r>
            <a:r>
              <a:rPr lang="fr-BE" b="1" u="sng" dirty="0"/>
              <a:t>Time </a:t>
            </a:r>
            <a:r>
              <a:rPr lang="fr-BE" b="1" u="sng" dirty="0" err="1"/>
              <a:t>shifting</a:t>
            </a:r>
            <a:r>
              <a:rPr lang="fr-BE" dirty="0"/>
              <a:t>: ‘de </a:t>
            </a:r>
            <a:r>
              <a:rPr lang="fr-BE" dirty="0" err="1"/>
              <a:t>gebruiker</a:t>
            </a:r>
            <a:r>
              <a:rPr lang="fr-BE" dirty="0"/>
              <a:t> </a:t>
            </a:r>
            <a:r>
              <a:rPr lang="fr-BE" dirty="0" err="1"/>
              <a:t>consumeert</a:t>
            </a:r>
            <a:r>
              <a:rPr lang="fr-BE" dirty="0"/>
              <a:t> </a:t>
            </a:r>
            <a:r>
              <a:rPr lang="fr-BE" b="1" i="1" dirty="0" err="1"/>
              <a:t>wanneer</a:t>
            </a:r>
            <a:r>
              <a:rPr lang="fr-BE" dirty="0"/>
              <a:t> </a:t>
            </a:r>
            <a:r>
              <a:rPr lang="fr-BE" dirty="0" err="1"/>
              <a:t>hij</a:t>
            </a:r>
            <a:r>
              <a:rPr lang="fr-BE" dirty="0"/>
              <a:t> </a:t>
            </a:r>
            <a:r>
              <a:rPr lang="fr-BE" dirty="0" err="1"/>
              <a:t>wil</a:t>
            </a:r>
            <a:r>
              <a:rPr lang="fr-BE" dirty="0"/>
              <a:t>’</a:t>
            </a:r>
          </a:p>
          <a:p>
            <a:pPr lvl="2">
              <a:buFontTx/>
              <a:buNone/>
            </a:pPr>
            <a:endParaRPr lang="fr-BE" dirty="0"/>
          </a:p>
          <a:p>
            <a:r>
              <a:rPr lang="fr-BE" dirty="0"/>
              <a:t>Media-</a:t>
            </a:r>
            <a:r>
              <a:rPr lang="fr-BE" dirty="0" err="1"/>
              <a:t>aanbod</a:t>
            </a:r>
            <a:endParaRPr lang="fr-BE" dirty="0"/>
          </a:p>
          <a:p>
            <a:pPr marL="342900" lvl="1" indent="0">
              <a:buNone/>
            </a:pPr>
            <a:r>
              <a:rPr lang="fr-BE" sz="1500" dirty="0"/>
              <a:t>      </a:t>
            </a:r>
            <a:r>
              <a:rPr lang="fr-BE" sz="2300" dirty="0"/>
              <a:t>= </a:t>
            </a:r>
            <a:r>
              <a:rPr lang="fr-BE" sz="2300" b="1" u="sng" dirty="0"/>
              <a:t>Format </a:t>
            </a:r>
            <a:r>
              <a:rPr lang="fr-BE" sz="2300" b="1" u="sng" dirty="0" err="1"/>
              <a:t>shifting</a:t>
            </a:r>
            <a:r>
              <a:rPr lang="fr-BE" sz="2300" dirty="0"/>
              <a:t>: </a:t>
            </a:r>
            <a:r>
              <a:rPr lang="fr-BE" sz="1500" dirty="0"/>
              <a:t>Film, clip, </a:t>
            </a:r>
            <a:r>
              <a:rPr lang="fr-BE" sz="1500" dirty="0" err="1"/>
              <a:t>song</a:t>
            </a:r>
            <a:r>
              <a:rPr lang="fr-BE" sz="1500" dirty="0"/>
              <a:t>, fragment, … </a:t>
            </a:r>
            <a:endParaRPr lang="nl-BE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Mediaconsumptie</a:t>
            </a:r>
            <a:r>
              <a:rPr lang="fr-BE" dirty="0"/>
              <a:t>-op-</a:t>
            </a:r>
            <a:r>
              <a:rPr lang="fr-BE" dirty="0" err="1"/>
              <a:t>maat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6772373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8704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978128" y="1865960"/>
            <a:ext cx="1890713" cy="1241822"/>
          </a:xfrm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4108" y="3302310"/>
            <a:ext cx="1889522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0093" y="3969060"/>
            <a:ext cx="2321719" cy="171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7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25260" y="1377555"/>
            <a:ext cx="1669256" cy="139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8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77634" y="2942947"/>
            <a:ext cx="1095375" cy="114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9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88869" y="4451263"/>
            <a:ext cx="1233488" cy="123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0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65767" y="3360168"/>
            <a:ext cx="1188244" cy="112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1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77634" y="1377554"/>
            <a:ext cx="9715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2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77634" y="4481735"/>
            <a:ext cx="142875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6578" name="Picture 2" descr="http://blogs-images.forbes.com/sethporges/files/2015/02/apple-watch-6_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66" y="2610780"/>
            <a:ext cx="1930932" cy="128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6580" name="Picture 4" descr="http://l91e8207rq330k0zf1bpix91bh1.wpengine.netdna-cdn.com/wp-content/uploads/2013/11/google-glass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356" y="1106742"/>
            <a:ext cx="2392910" cy="133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784273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u="sng" dirty="0" err="1"/>
              <a:t>Divergentie</a:t>
            </a:r>
            <a:r>
              <a:rPr lang="fr-BE" dirty="0"/>
              <a:t>: het </a:t>
            </a:r>
            <a:r>
              <a:rPr lang="fr-BE" dirty="0" err="1"/>
              <a:t>gebruik</a:t>
            </a:r>
            <a:r>
              <a:rPr lang="fr-BE" dirty="0"/>
              <a:t> van </a:t>
            </a:r>
            <a:r>
              <a:rPr lang="fr-BE" dirty="0" err="1"/>
              <a:t>verschillende</a:t>
            </a:r>
            <a:r>
              <a:rPr lang="fr-BE" dirty="0"/>
              <a:t> </a:t>
            </a:r>
            <a:r>
              <a:rPr lang="fr-BE" dirty="0" err="1"/>
              <a:t>platformen</a:t>
            </a:r>
            <a:r>
              <a:rPr lang="fr-BE" dirty="0"/>
              <a:t> om media te </a:t>
            </a:r>
            <a:r>
              <a:rPr lang="fr-BE" dirty="0" err="1"/>
              <a:t>presenteren</a:t>
            </a:r>
            <a:r>
              <a:rPr lang="fr-BE" dirty="0"/>
              <a:t> en </a:t>
            </a:r>
            <a:r>
              <a:rPr lang="fr-BE" dirty="0" err="1"/>
              <a:t>consumeren</a:t>
            </a:r>
            <a:endParaRPr lang="fr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500" dirty="0"/>
              <a:t>TV-</a:t>
            </a:r>
            <a:r>
              <a:rPr lang="fr-BE" sz="1500" dirty="0" err="1"/>
              <a:t>serie</a:t>
            </a:r>
            <a:r>
              <a:rPr lang="fr-BE" sz="1500" dirty="0"/>
              <a:t> </a:t>
            </a:r>
            <a:r>
              <a:rPr lang="fr-BE" sz="1500" dirty="0">
                <a:sym typeface="Wingdings" pitchFamily="2" charset="2"/>
              </a:rPr>
              <a:t> </a:t>
            </a:r>
            <a:r>
              <a:rPr lang="fr-BE" sz="1500" dirty="0" err="1">
                <a:sym typeface="Wingdings" pitchFamily="2" charset="2"/>
              </a:rPr>
              <a:t>televisie</a:t>
            </a:r>
            <a:r>
              <a:rPr lang="fr-BE" sz="1500" dirty="0">
                <a:sym typeface="Wingdings" pitchFamily="2" charset="2"/>
              </a:rPr>
              <a:t>, </a:t>
            </a:r>
            <a:r>
              <a:rPr lang="fr-BE" sz="1500" dirty="0" err="1">
                <a:sym typeface="Wingdings" pitchFamily="2" charset="2"/>
              </a:rPr>
              <a:t>bioscoop</a:t>
            </a:r>
            <a:r>
              <a:rPr lang="fr-BE" sz="1500" dirty="0">
                <a:sym typeface="Wingdings" pitchFamily="2" charset="2"/>
              </a:rPr>
              <a:t>, YouTube, smartphone, </a:t>
            </a:r>
            <a:r>
              <a:rPr lang="fr-BE" sz="1500" dirty="0" err="1">
                <a:sym typeface="Wingdings" pitchFamily="2" charset="2"/>
              </a:rPr>
              <a:t>psp</a:t>
            </a:r>
            <a:r>
              <a:rPr lang="fr-BE" sz="1500" dirty="0">
                <a:sym typeface="Wingdings" pitchFamily="2" charset="2"/>
              </a:rPr>
              <a:t>, </a:t>
            </a:r>
            <a:r>
              <a:rPr lang="fr-BE" sz="1500" dirty="0" err="1">
                <a:sym typeface="Wingdings" pitchFamily="2" charset="2"/>
              </a:rPr>
              <a:t>TikTok</a:t>
            </a:r>
            <a:r>
              <a:rPr lang="fr-BE" sz="1500" dirty="0">
                <a:sym typeface="Wingdings" pitchFamily="2" charset="2"/>
              </a:rPr>
              <a:t>, Instagram Stories, Netflix, </a:t>
            </a:r>
            <a:r>
              <a:rPr lang="is-IS" sz="1500" dirty="0">
                <a:sym typeface="Wingdings" pitchFamily="2" charset="2"/>
              </a:rPr>
              <a:t>…</a:t>
            </a:r>
          </a:p>
          <a:p>
            <a:pPr lvl="1"/>
            <a:endParaRPr lang="fr-BE" sz="1350" dirty="0">
              <a:sym typeface="Wingdings" pitchFamily="2" charset="2"/>
            </a:endParaRPr>
          </a:p>
          <a:p>
            <a:r>
              <a:rPr lang="fr-BE" u="sng" dirty="0" err="1"/>
              <a:t>Convergentie</a:t>
            </a:r>
            <a:r>
              <a:rPr lang="fr-BE" dirty="0"/>
              <a:t>: </a:t>
            </a:r>
            <a:r>
              <a:rPr lang="fr-BE" dirty="0" err="1"/>
              <a:t>samenspel</a:t>
            </a:r>
            <a:r>
              <a:rPr lang="fr-BE" dirty="0"/>
              <a:t> van </a:t>
            </a:r>
            <a:r>
              <a:rPr lang="fr-BE" dirty="0" err="1"/>
              <a:t>oude</a:t>
            </a:r>
            <a:r>
              <a:rPr lang="fr-BE" dirty="0"/>
              <a:t> en </a:t>
            </a:r>
            <a:r>
              <a:rPr lang="fr-BE" dirty="0" err="1"/>
              <a:t>nieuwe</a:t>
            </a:r>
            <a:r>
              <a:rPr lang="fr-BE" dirty="0"/>
              <a:t> media en </a:t>
            </a:r>
            <a:r>
              <a:rPr lang="fr-BE" dirty="0" err="1"/>
              <a:t>technologieën</a:t>
            </a:r>
            <a:endParaRPr lang="fr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500" dirty="0"/>
              <a:t>Tv </a:t>
            </a:r>
            <a:r>
              <a:rPr lang="fr-BE" sz="1500" dirty="0" err="1"/>
              <a:t>kijken</a:t>
            </a:r>
            <a:r>
              <a:rPr lang="fr-BE" sz="1500" dirty="0"/>
              <a:t> en </a:t>
            </a:r>
            <a:r>
              <a:rPr lang="fr-BE" sz="1500" dirty="0" err="1"/>
              <a:t>krant</a:t>
            </a:r>
            <a:r>
              <a:rPr lang="fr-BE" sz="1500" dirty="0"/>
              <a:t> </a:t>
            </a:r>
            <a:r>
              <a:rPr lang="fr-BE" sz="1500" dirty="0" err="1"/>
              <a:t>lezen</a:t>
            </a:r>
            <a:r>
              <a:rPr lang="fr-BE" sz="1500" dirty="0"/>
              <a:t> op smartphone, internet op tv, radio op internet, </a:t>
            </a:r>
            <a:r>
              <a:rPr lang="fr-BE" sz="1500" dirty="0" err="1"/>
              <a:t>chatten</a:t>
            </a:r>
            <a:r>
              <a:rPr lang="fr-BE" sz="1500" dirty="0"/>
              <a:t> via Xbox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500" dirty="0" err="1"/>
              <a:t>Tekst</a:t>
            </a:r>
            <a:r>
              <a:rPr lang="fr-BE" sz="1500" dirty="0"/>
              <a:t> (</a:t>
            </a:r>
            <a:r>
              <a:rPr lang="fr-BE" sz="1500" dirty="0" err="1"/>
              <a:t>krant</a:t>
            </a:r>
            <a:r>
              <a:rPr lang="fr-BE" sz="1500" dirty="0"/>
              <a:t>), </a:t>
            </a:r>
            <a:r>
              <a:rPr lang="fr-BE" sz="1500" dirty="0" err="1"/>
              <a:t>foto</a:t>
            </a:r>
            <a:r>
              <a:rPr lang="fr-BE" sz="1500" dirty="0"/>
              <a:t> (</a:t>
            </a:r>
            <a:r>
              <a:rPr lang="fr-BE" sz="1500" dirty="0" err="1"/>
              <a:t>tijdschrift</a:t>
            </a:r>
            <a:r>
              <a:rPr lang="fr-BE" sz="1500" dirty="0"/>
              <a:t>) en </a:t>
            </a:r>
            <a:r>
              <a:rPr lang="fr-BE" sz="1500" dirty="0" err="1"/>
              <a:t>video</a:t>
            </a:r>
            <a:r>
              <a:rPr lang="fr-BE" sz="1500" dirty="0"/>
              <a:t> (tv) in 1 </a:t>
            </a:r>
            <a:r>
              <a:rPr lang="fr-BE" sz="1500" dirty="0" err="1"/>
              <a:t>bericht</a:t>
            </a:r>
            <a:r>
              <a:rPr lang="fr-BE" sz="1500" dirty="0"/>
              <a:t> online</a:t>
            </a:r>
          </a:p>
          <a:p>
            <a:endParaRPr lang="nl-BE" sz="15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Door digitalisering</a:t>
            </a:r>
          </a:p>
        </p:txBody>
      </p:sp>
    </p:spTree>
    <p:extLst>
      <p:ext uri="{BB962C8B-B14F-4D97-AF65-F5344CB8AC3E}">
        <p14:creationId xmlns:p14="http://schemas.microsoft.com/office/powerpoint/2010/main" val="19351312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Wie ben ik? </a:t>
            </a:r>
          </a:p>
        </p:txBody>
      </p:sp>
      <p:pic>
        <p:nvPicPr>
          <p:cNvPr id="4" name="Tijdelijke aanduiding voor inhoud 3" descr="cover_sociale media.jp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365258" y="2899841"/>
            <a:ext cx="1986486" cy="2794324"/>
          </a:xfrm>
        </p:spPr>
      </p:pic>
      <p:sp>
        <p:nvSpPr>
          <p:cNvPr id="241666" name="AutoShape 2" descr="data:image/jpeg;base64,/9j/4AAQSkZJRgABAQAAAQABAAD/2wCEAAkGBhASEBUUEBAUEBQQExQVFBcXEhAVFhUQFRUXFxcVGBYXGycgGBkkGRUUIi8iIykqLCwtGB4xQTAqNSYrLCkBCQoKDgwOGA8PFDUYHBwpNS81NSkwMjApLyk1NSksLDUwKSk1KSkqMzYpKSksLTUxLCo1LDUqLCk1KTYsKTEpKf/AABEIAIkAowMBIgACEQEDEQH/xAAbAAEAAgMBAQAAAAAAAAAAAAAABAUDBgcBAv/EAEYQAAEDAQMGCQgGCQUAAAAAAAEAAhEDBBIhBQYTMUFRIjRTYXFysbLRIyRzgZGSoaIHFDNCYsIyQ1R0g8HD0vAVF4KT4f/EABoBAQEAAwEBAAAAAAAAAAAAAAABAgMFBgT/xAAiEQEAAgIBBAIDAAAAAAAAAAAAAQIREgMEMUFSIVEycbH/2gAMAwEAAhEDEQA/AO4oiICIiAiwNtPlCyNTGunrFwj5VnQEREBERAREQEREBERAREQEREBERARFEq28B92Dsk9KCWsdeu1jS5xhrRJO4Ktq5UukvL26NsziNmBG+9I1Kkyhni2pTcwUSL4IkuGE8wQbGzjLvQs79RTQVotozqLn3tGB9n986mPc7dtmFYU8+m/eokdDwe0BBtaKlsudlmfgXGmfxCPiMFYMtoL7seveQglIiICIiAiIgIiICIiAiIgIiIMdorBjHOOprST0AStUs2X21cdG6/rLRF07uETgNS2q1OaKbi/Foa4u6sGfguaVrWSLrOAyf0Z19Y7SrCSlvslIOLq1UFziSQ3eTJ59a+ha7K3VTLv+P9xVUvWtJMASTsAJPsQW3+q0OS+Vi+TarK7XTLfVHYVEOTK0fZno4N6Jibk3oxGMLDXs72GHtumJ2at4IwI6EE12T6T/ALKqJ3O8SrapnHoyC6k7S4XgYu/icCMTIn2rWFJoWzU2oL7JBInEY7DswVHTKVQOAI1OAI6CvtY6LgWgt1EAjojD4LIsVEREBERAREQEREBERAREQfFakHNLTqcCD0EQueZWyDVoEyC5mx43c+4roy8IQcnW15FszS2DwWtp0yQDdlz2kuLiIJ2bVeWvN6zVMXUgCdrZaflWl5w0gy0OY2brQxox2Bgid+tXKYXbX0frNMUbnBZUvXQPwxJGs61W5bDNBSuXYF0YRhepyRhztWLNYecjqP8AgJUvNfJVOvTe2pMNexwgxjdcPFBr0q0yRm9VrkEgsp7XERI3N3nsW52XIFmp4tpNkbTwj8VYAJkw8YwAADAAQOgL6RFFEREBERAREQEREBERAREQEREBc6zlPndXpb8GhdFXOM4j51V63YArCSz5q8ZHUf3SrPMM/aj0f5lWZq8ZHUf3SrDMM8Kr1WdrvFBuCIiiiIiAiIgIiICIvHHBADghWg5qZftFW2AVKpc2oHEt+6MJEDZELb8t5U0FO/cL5IGuB6ysL3ilZtPaBiZl6nfLSC3EgExEjs6VZtdhgVrdN1G1Nc6mLlVuJaY4XjO9SMhW8zon6xN31a2/5uXH4Ot5K8sU5pi1b/jaP5L6JpS9N+Px3XsovCUXXm75/l9IiLYPFzbLp86q+kP8l0krmmWT5xV9I7tVhJTM1eMjqP7pU7MU+UqdRvaoOavGR1H90qXmOfLP9H+YIN1REUVCyvlHQUX1LpdcEgbzqE7hMKpzdzvFpeWPYKb9bYcCHDcJjhbejoKv69JrmlrhIcCCN4Igj2LmeWsj1bFWDmON0kmm8Thr4JO8D2hB08FVucGWfq1E1Lt4yGtEkSTvOwRKx5u5dbaaU6ntgPaJwOwjmME8yrvpA4q30rewoJubWcf1pryWXHUyAQDIIcDBB34FRsv55Ns7rjGaR4i8CSGgET+ltOrDnVd9HH6/+F/UWuZUbfttQOJN6tB3wXRHsQXv+41T9nZ/2O/tVvm7nW61Pex1IMusvAhxI1xBkCFMGalj/Z2fN4qVZMkUKMmlSYwkEEgYka4J1wg57mSfPKfVd3StgseeTq1pFF9Ftx7yz7xdhOJEcwkbJ5lQZk8cp9V3dK3HKNnstmJr6Bt9zsCBjfMyRsaYJk7VhyWrWszbtApGs+r28Np4Ava0DE8CpEjHHarO0cG1iMOGz5oB7T7VAyLY6levp6ghrXXicYviCAAdgwx5lOoO01qvAYAz6m6j2Lyl6zNaxWMbcma/pv6OPi1vGGywiIvXfP20bPpERB4VzLKh8vV9K/vFdNXL7efK1PSP7xVhJWOavGR1H90qRmQfLu56R7zVHzV4yOo/ulZsyz5x003doQb0iIoooOWMlMtFI034TiDAJa4bRPr9qnIg5ZZK1WwWrhjFsB4BkOpnXGoHDVujpWy56WtlWxMew3muqNIjHYcOkHBWGdWb31imCwAVac3TvG1p6dkrnhtT20nUXSBpA6DMtqNF13wwPQDvkNs+jj9f/C/qLXbdx537x+dbH9HLCBWMGCaYB2SL8+vEe0LXbcPPnfvH50HVQj9R6ECOGCDmOZHHKfVd3P8A1dJtNFr2w5ocDrBEjDFcqyVbHWS0BzmSaRc1zZA2EETvW1U/pFpyL1B4G032kgb4jFSYzGJEu1W2pUOipMutBiAIN0YYj7oVvkvJopN3udi49gCk0WsPCaBDoMgDGRgfYsoXO6fodOSebktvbx9RDdflzXWsYgReouk0iIiDxcstJ4buu7vFdTK1e0ZjgkllYiSTwmA6zOwhBUZq8ZHUf3SvvM0+dD0bv5K3yNmtUo1r7qjXANcMA6ZIjasuQs19A/SPfecAQABAg7ccZVRsAXq8C9UV5KL4eCRgbp6JWPRVOU+QeKxmceMjOWqmypmnZq7r72lrtpaYvRv2Ky0VTlB7g8U0VTlB7g8VNp9VLHYadJgZTbda3UB7Sec86rjmrZjaNPdN6b0TwS/XejerHRVOUHuDxTRVOUHuDxTafUZwvVH0VTlB7g8U0VTlB7g8U2n1FdlbNWzVzec0tedbmmCekaj0xOrFV9P6P7MCCX1HAbJbj7Ath0VTlB7g8U0VTlB7g8U2n1GWnTDQAMAAAOYDUvtR9FU5Qe4PFNFU5Qe4PFNp9RIRR9FU5Qe4PFE2n1EhERZoIiICIiAiIgIiICIiAiIgIiICIiAiIgIiIP/Z"/>
          <p:cNvSpPr>
            <a:spLocks noChangeAspect="1" noChangeArrowheads="1"/>
          </p:cNvSpPr>
          <p:nvPr/>
        </p:nvSpPr>
        <p:spPr bwMode="auto">
          <a:xfrm>
            <a:off x="155575" y="-623888"/>
            <a:ext cx="1552575" cy="13049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668116"/>
            <a:ext cx="4062534" cy="107154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126" y="2899841"/>
            <a:ext cx="1973491" cy="279432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739656"/>
            <a:ext cx="2141612" cy="2141612"/>
          </a:xfrm>
          <a:prstGeom prst="rect">
            <a:avLst/>
          </a:prstGeom>
        </p:spPr>
      </p:pic>
      <p:pic>
        <p:nvPicPr>
          <p:cNvPr id="8" name="Picture 8" descr="S.K. Beveren - Wikipedia">
            <a:extLst>
              <a:ext uri="{FF2B5EF4-FFF2-40B4-BE49-F238E27FC236}">
                <a16:creationId xmlns:a16="http://schemas.microsoft.com/office/drawing/2014/main" id="{4D4CCF64-381B-7FD4-37F1-96010223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941928"/>
            <a:ext cx="1484034" cy="190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ENEDMO - Disinformation project - VRT International">
            <a:extLst>
              <a:ext uri="{FF2B5EF4-FFF2-40B4-BE49-F238E27FC236}">
                <a16:creationId xmlns:a16="http://schemas.microsoft.com/office/drawing/2014/main" id="{C4A51E56-066D-CD06-B19D-FFC31942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07" y="2819797"/>
            <a:ext cx="1903761" cy="190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Katholieke Universiteit Leuven - Wikipedia">
            <a:extLst>
              <a:ext uri="{FF2B5EF4-FFF2-40B4-BE49-F238E27FC236}">
                <a16:creationId xmlns:a16="http://schemas.microsoft.com/office/drawing/2014/main" id="{AEA50BF4-B2C4-0D05-5253-F440866A6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7" y="1533526"/>
            <a:ext cx="3472902" cy="11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Door digitalisering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fr-BE" dirty="0" err="1"/>
              <a:t>Dualiteit</a:t>
            </a:r>
            <a:r>
              <a:rPr lang="fr-BE" dirty="0"/>
              <a:t>: </a:t>
            </a:r>
            <a:r>
              <a:rPr lang="fr-BE" dirty="0" err="1"/>
              <a:t>individualisering</a:t>
            </a:r>
            <a:r>
              <a:rPr lang="fr-BE" dirty="0"/>
              <a:t> vs. </a:t>
            </a:r>
            <a:r>
              <a:rPr lang="fr-BE" dirty="0" err="1"/>
              <a:t>groepsbeleving</a:t>
            </a:r>
            <a:endParaRPr lang="fr-B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500" dirty="0" err="1"/>
              <a:t>Mensen</a:t>
            </a:r>
            <a:r>
              <a:rPr lang="fr-BE" sz="1500" dirty="0"/>
              <a:t> </a:t>
            </a:r>
            <a:r>
              <a:rPr lang="fr-BE" sz="1500" dirty="0" err="1"/>
              <a:t>willen</a:t>
            </a:r>
            <a:r>
              <a:rPr lang="fr-BE" sz="1500" dirty="0"/>
              <a:t> </a:t>
            </a:r>
            <a:r>
              <a:rPr lang="fr-BE" sz="1500" dirty="0" err="1"/>
              <a:t>meer</a:t>
            </a:r>
            <a:r>
              <a:rPr lang="fr-BE" sz="1500" dirty="0"/>
              <a:t> en </a:t>
            </a:r>
            <a:r>
              <a:rPr lang="fr-BE" sz="1500" dirty="0" err="1"/>
              <a:t>meer</a:t>
            </a:r>
            <a:r>
              <a:rPr lang="fr-BE" sz="1500" dirty="0"/>
              <a:t> </a:t>
            </a:r>
            <a:r>
              <a:rPr lang="fr-BE" sz="1500" dirty="0" err="1"/>
              <a:t>als</a:t>
            </a:r>
            <a:r>
              <a:rPr lang="fr-BE" sz="1500" dirty="0"/>
              <a:t> individu </a:t>
            </a:r>
            <a:r>
              <a:rPr lang="fr-BE" sz="1500" dirty="0" err="1"/>
              <a:t>deel</a:t>
            </a:r>
            <a:r>
              <a:rPr lang="fr-BE" sz="1500" dirty="0"/>
              <a:t> </a:t>
            </a:r>
            <a:r>
              <a:rPr lang="fr-BE" sz="1500" dirty="0" err="1"/>
              <a:t>uitmaken</a:t>
            </a:r>
            <a:r>
              <a:rPr lang="fr-BE" sz="1500" dirty="0"/>
              <a:t> van sociale </a:t>
            </a:r>
            <a:r>
              <a:rPr lang="fr-BE" sz="1500" dirty="0" err="1"/>
              <a:t>evenementen</a:t>
            </a:r>
            <a:r>
              <a:rPr lang="fr-BE" sz="1500" dirty="0"/>
              <a:t> en </a:t>
            </a:r>
            <a:r>
              <a:rPr lang="fr-BE" sz="1500" dirty="0" err="1"/>
              <a:t>hypes</a:t>
            </a:r>
            <a:r>
              <a:rPr lang="fr-BE" sz="1500" dirty="0"/>
              <a:t>, …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sz="1500" dirty="0" err="1"/>
              <a:t>Succes</a:t>
            </a:r>
            <a:r>
              <a:rPr lang="fr-BE" sz="1500" dirty="0"/>
              <a:t> van sociale (media-)</a:t>
            </a:r>
            <a:r>
              <a:rPr lang="fr-BE" sz="1500" dirty="0" err="1"/>
              <a:t>fenomenen</a:t>
            </a:r>
            <a:r>
              <a:rPr lang="fr-BE" sz="1500" dirty="0"/>
              <a:t> </a:t>
            </a:r>
            <a:r>
              <a:rPr lang="fr-BE" sz="1500" dirty="0" err="1"/>
              <a:t>waar</a:t>
            </a:r>
            <a:r>
              <a:rPr lang="fr-BE" sz="1500" dirty="0"/>
              <a:t> </a:t>
            </a:r>
            <a:r>
              <a:rPr lang="fr-BE" sz="1500" dirty="0" err="1"/>
              <a:t>gebruiker</a:t>
            </a:r>
            <a:r>
              <a:rPr lang="fr-BE" sz="1500" dirty="0"/>
              <a:t> </a:t>
            </a:r>
            <a:r>
              <a:rPr lang="fr-BE" sz="1500" dirty="0" err="1"/>
              <a:t>als</a:t>
            </a:r>
            <a:r>
              <a:rPr lang="fr-BE" sz="1500" dirty="0"/>
              <a:t> (</a:t>
            </a:r>
            <a:r>
              <a:rPr lang="fr-BE" sz="1500" dirty="0" err="1"/>
              <a:t>anoniem</a:t>
            </a:r>
            <a:r>
              <a:rPr lang="fr-BE" sz="1500" dirty="0"/>
              <a:t>) individu </a:t>
            </a:r>
            <a:r>
              <a:rPr lang="fr-BE" sz="1500" dirty="0" err="1"/>
              <a:t>aan</a:t>
            </a:r>
            <a:r>
              <a:rPr lang="fr-BE" sz="1500" dirty="0"/>
              <a:t> kan </a:t>
            </a:r>
            <a:r>
              <a:rPr lang="fr-BE" sz="1500" dirty="0" err="1"/>
              <a:t>deelnemen</a:t>
            </a:r>
            <a:endParaRPr lang="fr-BE" sz="1500" dirty="0"/>
          </a:p>
          <a:p>
            <a:pPr lvl="1"/>
            <a:endParaRPr lang="fr-BE" dirty="0"/>
          </a:p>
          <a:p>
            <a:pPr lvl="1"/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pic>
        <p:nvPicPr>
          <p:cNvPr id="2050" name="Picture 2" descr="Op groot scherm naar EK voetbal kijken? Regeringen onderzoeken grootschalig  testevent in mei | Binnenland | hln.be">
            <a:extLst>
              <a:ext uri="{FF2B5EF4-FFF2-40B4-BE49-F238E27FC236}">
                <a16:creationId xmlns:a16="http://schemas.microsoft.com/office/drawing/2014/main" id="{70E26582-D0E0-6796-0E6C-86D2D481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91" y="3429000"/>
            <a:ext cx="3203818" cy="213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lent Disco | Richmond | Good Times Only">
            <a:extLst>
              <a:ext uri="{FF2B5EF4-FFF2-40B4-BE49-F238E27FC236}">
                <a16:creationId xmlns:a16="http://schemas.microsoft.com/office/drawing/2014/main" id="{0B46A321-BE59-0CA2-1A56-C910A4EE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96" y="3429000"/>
            <a:ext cx="3205631" cy="213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57872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A44AD-0031-AD40-A2EE-4411F7C9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06D4B3-E1AA-E74E-848F-3E758DE0F6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4CFECA-FFFE-FC45-A2EF-FC2CAB4A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50" y="906402"/>
            <a:ext cx="6858000" cy="45745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524657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6BEFA-B678-D044-BB93-5149A47F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CFE0E6-C20E-F54E-8ABD-52068B0067D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7F52C9F-77E5-5447-9AA9-D3C82E27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18" y="857250"/>
            <a:ext cx="2893219" cy="51435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D417C68-96D0-CD41-B62F-C94F7F1A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86" y="857250"/>
            <a:ext cx="3008747" cy="5143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893868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38429-3B1C-5742-9303-96E7CCA8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E06EB9-9840-EC4D-8E1F-AEF2AA58A5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0840817-60AE-2B4D-930A-C0310234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28775"/>
            <a:ext cx="6858000" cy="36004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542996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9CB86-FB74-7140-8FD9-335BF37E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7B2B72-2E65-F742-9B12-B06E2C1EFF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95075DB-123B-ED4A-B9B6-39210D92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03" y="748713"/>
            <a:ext cx="7344816" cy="52562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058461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Verschuiving van kleinere, hechte groepen naar grotere, losse, gefragmenteerde netwerken </a:t>
            </a:r>
          </a:p>
          <a:p>
            <a:r>
              <a:rPr lang="nl-BE" dirty="0"/>
              <a:t>Het individu is hoofdrolspeler, niet de groep</a:t>
            </a:r>
          </a:p>
          <a:p>
            <a:r>
              <a:rPr lang="nl-BE" dirty="0"/>
              <a:t>Relaties zijn meer ‘gespecialiseerd’ en partieel (in verschillende netwerken)</a:t>
            </a:r>
          </a:p>
          <a:p>
            <a:r>
              <a:rPr lang="nl-BE" dirty="0"/>
              <a:t>Minder hiërarchie, meer vrijheid </a:t>
            </a:r>
          </a:p>
          <a:p>
            <a:r>
              <a:rPr lang="nl-BE" dirty="0"/>
              <a:t>Vaak geincentiveerd door technologische vernieuwingen</a:t>
            </a:r>
          </a:p>
          <a:p>
            <a:r>
              <a:rPr lang="nl-BE" dirty="0"/>
              <a:t>Bestaande, klassieke actoren en media hebben het moeilijk hieraan te beantwoorden (</a:t>
            </a:r>
            <a:r>
              <a:rPr lang="nl-BE" dirty="0">
                <a:sym typeface="Wingdings"/>
              </a:rPr>
              <a:t> ° </a:t>
            </a:r>
            <a:r>
              <a:rPr lang="nl-BE" b="1" dirty="0">
                <a:sym typeface="Wingdings"/>
              </a:rPr>
              <a:t>disruptie</a:t>
            </a:r>
            <a:r>
              <a:rPr lang="nl-BE" dirty="0">
                <a:sym typeface="Wingdings"/>
              </a:rPr>
              <a:t>)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‘Networked individualism’ </a:t>
            </a:r>
            <a:r>
              <a:rPr lang="nl-BE" sz="2475" dirty="0"/>
              <a:t>(vb. Wellman, Deuze) </a:t>
            </a:r>
          </a:p>
        </p:txBody>
      </p:sp>
    </p:spTree>
    <p:extLst>
      <p:ext uri="{BB962C8B-B14F-4D97-AF65-F5344CB8AC3E}">
        <p14:creationId xmlns:p14="http://schemas.microsoft.com/office/powerpoint/2010/main" val="3620339440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‘</a:t>
            </a:r>
            <a:r>
              <a:rPr lang="nl-BE" dirty="0" err="1"/>
              <a:t>Networked</a:t>
            </a:r>
            <a:r>
              <a:rPr lang="nl-BE" dirty="0"/>
              <a:t> </a:t>
            </a:r>
            <a:r>
              <a:rPr lang="nl-BE" dirty="0" err="1"/>
              <a:t>individualism</a:t>
            </a:r>
            <a:r>
              <a:rPr lang="nl-BE" dirty="0"/>
              <a:t>’ </a:t>
            </a:r>
            <a:r>
              <a:rPr lang="nl-BE" sz="2475" dirty="0"/>
              <a:t>(vb. </a:t>
            </a:r>
            <a:r>
              <a:rPr lang="nl-BE" sz="2475" dirty="0" err="1"/>
              <a:t>Wellman</a:t>
            </a:r>
            <a:r>
              <a:rPr lang="nl-BE" sz="2475" dirty="0"/>
              <a:t>, </a:t>
            </a:r>
            <a:r>
              <a:rPr lang="nl-BE" sz="2475" dirty="0" err="1"/>
              <a:t>Deuze</a:t>
            </a:r>
            <a:r>
              <a:rPr lang="nl-BE" sz="2475" dirty="0"/>
              <a:t>)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Kruideniers &gt;&lt; Online shopping, </a:t>
            </a:r>
            <a:r>
              <a:rPr lang="nl-NL" dirty="0" err="1"/>
              <a:t>HelloFresh</a:t>
            </a:r>
            <a:endParaRPr lang="nl-NL" dirty="0"/>
          </a:p>
          <a:p>
            <a:r>
              <a:rPr lang="nl-NL" dirty="0"/>
              <a:t>Vervoersmaatschappij &gt;&lt; Uber</a:t>
            </a:r>
          </a:p>
          <a:p>
            <a:r>
              <a:rPr lang="nl-NL" dirty="0"/>
              <a:t>Platen/filmmaatschappij </a:t>
            </a:r>
            <a:r>
              <a:rPr lang="nl-NL" dirty="0">
                <a:sym typeface="Wingdings"/>
              </a:rPr>
              <a:t>&gt;&lt; </a:t>
            </a:r>
            <a:r>
              <a:rPr lang="nl-NL" dirty="0" err="1">
                <a:sym typeface="Wingdings"/>
              </a:rPr>
              <a:t>Napster</a:t>
            </a:r>
            <a:r>
              <a:rPr lang="nl-NL" dirty="0">
                <a:sym typeface="Wingdings"/>
              </a:rPr>
              <a:t>, </a:t>
            </a:r>
            <a:r>
              <a:rPr lang="nl-NL" dirty="0" err="1">
                <a:sym typeface="Wingdings"/>
              </a:rPr>
              <a:t>Torrents</a:t>
            </a:r>
            <a:r>
              <a:rPr lang="nl-NL" dirty="0">
                <a:sym typeface="Wingdings"/>
              </a:rPr>
              <a:t>, Popcorn Time, </a:t>
            </a:r>
            <a:r>
              <a:rPr lang="nl-NL" dirty="0" err="1">
                <a:sym typeface="Wingdings"/>
              </a:rPr>
              <a:t>Spotify</a:t>
            </a:r>
            <a:endParaRPr lang="nl-NL" dirty="0"/>
          </a:p>
          <a:p>
            <a:r>
              <a:rPr lang="nl-NL" dirty="0"/>
              <a:t>Televisie &gt;&lt; Facebook live, Facebook Watch, YouTube series, Instagram Reels, IGTV, </a:t>
            </a:r>
            <a:r>
              <a:rPr lang="nl-NL" dirty="0" err="1"/>
              <a:t>Netflix</a:t>
            </a:r>
            <a:r>
              <a:rPr lang="nl-NL" dirty="0"/>
              <a:t>, Disney+, … </a:t>
            </a:r>
            <a:r>
              <a:rPr lang="nl-NL" dirty="0" err="1"/>
              <a:t>TikTok</a:t>
            </a:r>
            <a:r>
              <a:rPr lang="nl-NL" dirty="0"/>
              <a:t>! </a:t>
            </a:r>
          </a:p>
          <a:p>
            <a:r>
              <a:rPr lang="nl-NL" dirty="0"/>
              <a:t>(Klassieke) journalistiek? 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50973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B9C90A8-2AE0-214C-907D-CA883A813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565"/>
            <a:ext cx="7344816" cy="513378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1AAF1-0C62-CEC4-DC09-B313A7FC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3C6D1-7EEA-6AEA-287D-DD2B3A77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C1AD2-E0DF-FB0C-70C7-24C783C7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5D9CF34-2CCB-C164-E39E-77DFF8CB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7" y="256568"/>
            <a:ext cx="8464782" cy="12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5732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Door de eigenschappen ervan (modulair, variabel, partieel, automatisch, transcoding, numeriek, individueel, vrij) zijn online media </a:t>
            </a:r>
            <a:r>
              <a:rPr lang="nl-BE" b="1" dirty="0"/>
              <a:t>in alle facetten van ons leven </a:t>
            </a:r>
            <a:r>
              <a:rPr lang="nl-BE" dirty="0"/>
              <a:t>binnen gedrongen</a:t>
            </a:r>
          </a:p>
          <a:p>
            <a:r>
              <a:rPr lang="nl-BE" dirty="0"/>
              <a:t>Online media zijn in sneltempo evident, vanzelfsprekend en zelfs min of meer </a:t>
            </a:r>
            <a:r>
              <a:rPr lang="nl-BE" b="1" dirty="0"/>
              <a:t>onzichtbaar</a:t>
            </a:r>
            <a:r>
              <a:rPr lang="nl-BE" dirty="0"/>
              <a:t> geworden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Onzichtbaarheid van nieuwe media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17" y="4776363"/>
            <a:ext cx="3224165" cy="185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94953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fbeeldingsresultaat voor mobile phone golf specta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84784"/>
            <a:ext cx="6845292" cy="39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849703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 van cursus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BE" dirty="0"/>
              <a:t>Klaarstomen als ‘media’-expert</a:t>
            </a:r>
          </a:p>
          <a:p>
            <a:endParaRPr lang="nl-BE" dirty="0"/>
          </a:p>
          <a:p>
            <a:pPr lvl="1"/>
            <a:r>
              <a:rPr lang="nl-BE" dirty="0"/>
              <a:t>Relatie tussen nieuwe media - maatschappij – journalistiek</a:t>
            </a:r>
          </a:p>
          <a:p>
            <a:endParaRPr lang="nl-BE" dirty="0"/>
          </a:p>
          <a:p>
            <a:pPr lvl="1"/>
            <a:r>
              <a:rPr lang="nl-BE" dirty="0"/>
              <a:t>Specifieke concepten en begrippen </a:t>
            </a:r>
          </a:p>
          <a:p>
            <a:endParaRPr lang="nl-BE" dirty="0"/>
          </a:p>
          <a:p>
            <a:pPr lvl="1"/>
            <a:r>
              <a:rPr lang="nl-BE" dirty="0"/>
              <a:t>Inzicht in wat gebeurt en anticiperen op wat komt</a:t>
            </a:r>
          </a:p>
        </p:txBody>
      </p:sp>
    </p:spTree>
    <p:extLst>
      <p:ext uri="{BB962C8B-B14F-4D97-AF65-F5344CB8AC3E}">
        <p14:creationId xmlns:p14="http://schemas.microsoft.com/office/powerpoint/2010/main" val="137419635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C62C-097F-8761-2BF9-6BB53630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CF8B0-CB47-4F9E-6FD7-917F69D90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34167-C893-EA07-F7EC-C58789DC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endParaRPr lang="nl-BE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698724C-9C25-8DCA-EDC6-15E44663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82" y="1156831"/>
            <a:ext cx="3496430" cy="433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758D7877-105D-E918-7BA3-FFE9F7A81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91" y="1110463"/>
            <a:ext cx="3496430" cy="43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59350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36578" name="Picture 2" descr="fbeeldingsresultaat voor phubb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17" y="909000"/>
            <a:ext cx="685326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79097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48834" name="Picture 2" descr="http://postmediavancouversun.files.wordpress.com/2011/09/timeline-the-story-of-your-life.jpg?w=58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4042" y="1157677"/>
            <a:ext cx="5818324" cy="4153079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1755471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accent1"/>
                </a:solidFill>
              </a:rPr>
              <a:t>° Social media Life</a:t>
            </a:r>
          </a:p>
        </p:txBody>
      </p:sp>
      <p:pic>
        <p:nvPicPr>
          <p:cNvPr id="3676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5476" y="1970838"/>
            <a:ext cx="2788673" cy="25922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76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7995" y="2834935"/>
            <a:ext cx="3060850" cy="250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619650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1" y="857251"/>
            <a:ext cx="4293394" cy="227885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1825" y="2478882"/>
            <a:ext cx="4829175" cy="352186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9467626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Content Placeholder 4" descr="A picture containing text, newspaper, person, screenshot&#10;&#10;Description automatically generated">
            <a:extLst>
              <a:ext uri="{FF2B5EF4-FFF2-40B4-BE49-F238E27FC236}">
                <a16:creationId xmlns:a16="http://schemas.microsoft.com/office/drawing/2014/main" id="{2D870AAB-DFF5-D10B-7F5C-8D48120898D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95" y="1493821"/>
            <a:ext cx="2906843" cy="3672408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0F1D4C-DF18-3ED1-6A71-90B85C945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19" y="1494270"/>
            <a:ext cx="2701565" cy="37709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681361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36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857250"/>
            <a:ext cx="597217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9168878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99" y="1666875"/>
            <a:ext cx="5045403" cy="579581"/>
          </a:xfrm>
          <a:ln>
            <a:solidFill>
              <a:schemeClr val="accent1"/>
            </a:solidFill>
          </a:ln>
        </p:spPr>
      </p:pic>
      <p:pic>
        <p:nvPicPr>
          <p:cNvPr id="1026" name="Picture 2" descr="https://lulz.com/wp-content/uploads/subscribe-to-pewdiepie-480x2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697" y="2341959"/>
            <a:ext cx="4632606" cy="2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7866822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5647" y="1160748"/>
            <a:ext cx="3665807" cy="22142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17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6753" y="2363576"/>
            <a:ext cx="3243263" cy="25431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17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3629" y="3635163"/>
            <a:ext cx="2964656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9600821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Media zijn altijd en overal</a:t>
            </a:r>
          </a:p>
          <a:p>
            <a:endParaRPr lang="nl-BE" dirty="0"/>
          </a:p>
          <a:p>
            <a:r>
              <a:rPr lang="nl-BE" dirty="0"/>
              <a:t>We zijn altijd en overal verbonden</a:t>
            </a:r>
          </a:p>
          <a:p>
            <a:endParaRPr lang="nl-BE" dirty="0"/>
          </a:p>
          <a:p>
            <a:r>
              <a:rPr lang="nl-BE" dirty="0"/>
              <a:t>Media zijn daardoor vaak onzichtbaar</a:t>
            </a:r>
          </a:p>
          <a:p>
            <a:endParaRPr lang="nl-BE" dirty="0"/>
          </a:p>
          <a:p>
            <a:r>
              <a:rPr lang="nl-BE" dirty="0"/>
              <a:t>We leven </a:t>
            </a:r>
            <a:r>
              <a:rPr lang="nl-BE" i="1" dirty="0"/>
              <a:t>in</a:t>
            </a:r>
            <a:r>
              <a:rPr lang="nl-BE" dirty="0"/>
              <a:t> </a:t>
            </a:r>
            <a:r>
              <a:rPr lang="nl-BE" dirty="0" err="1"/>
              <a:t>ipv</a:t>
            </a:r>
            <a:r>
              <a:rPr lang="nl-BE" dirty="0"/>
              <a:t> </a:t>
            </a:r>
            <a:r>
              <a:rPr lang="nl-BE" i="1" dirty="0"/>
              <a:t>met</a:t>
            </a:r>
            <a:r>
              <a:rPr lang="nl-BE" dirty="0"/>
              <a:t> media</a:t>
            </a:r>
          </a:p>
          <a:p>
            <a:endParaRPr lang="nl-BE" dirty="0"/>
          </a:p>
          <a:p>
            <a:r>
              <a:rPr lang="nl-BE" dirty="0"/>
              <a:t>We maken onze eigen ‘ik’ via online media, maar ook anderen doen dit</a:t>
            </a:r>
          </a:p>
          <a:p>
            <a:endParaRPr lang="nl-BE" sz="2025" dirty="0"/>
          </a:p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Life in media – media life</a:t>
            </a:r>
          </a:p>
        </p:txBody>
      </p:sp>
      <p:pic>
        <p:nvPicPr>
          <p:cNvPr id="538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665514"/>
            <a:ext cx="1952656" cy="270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47734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8C15-8150-D359-A3E9-3E4D95D6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B92A4-CC64-F800-E466-BA6293ACDB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1026" name="Picture 2" descr="Er is heus nog vraag naar vinyl | Trouw">
            <a:extLst>
              <a:ext uri="{FF2B5EF4-FFF2-40B4-BE49-F238E27FC236}">
                <a16:creationId xmlns:a16="http://schemas.microsoft.com/office/drawing/2014/main" id="{9B5E6C19-A06A-6D8D-E168-680CCACB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91440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902000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1" y="1197778"/>
            <a:ext cx="5450309" cy="41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8355651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025" dirty="0"/>
              <a:t>Het is moeilijk om uit deze online media-realiteit te stappen. We willen het eigenlijk ook niet. </a:t>
            </a:r>
          </a:p>
          <a:p>
            <a:pPr marL="0" indent="0">
              <a:buNone/>
            </a:pPr>
            <a:endParaRPr lang="nl-BE" sz="2025" dirty="0"/>
          </a:p>
          <a:p>
            <a:endParaRPr lang="nl-BE" sz="2025" dirty="0"/>
          </a:p>
          <a:p>
            <a:endParaRPr lang="nl-BE" sz="2025" dirty="0"/>
          </a:p>
          <a:p>
            <a:endParaRPr lang="nl-B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Life in media – media life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8208" y="3483006"/>
            <a:ext cx="1957879" cy="164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9616" y="3483006"/>
            <a:ext cx="1944216" cy="1665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77634" y="3483006"/>
            <a:ext cx="2106158" cy="164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221990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Wearables, vb. smartwatch, VR bril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Evolutie life in online media platforms? </a:t>
            </a:r>
          </a:p>
        </p:txBody>
      </p:sp>
      <p:pic>
        <p:nvPicPr>
          <p:cNvPr id="5396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44" y="2897030"/>
            <a:ext cx="2769014" cy="165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9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43" y="2623664"/>
            <a:ext cx="2535282" cy="229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684401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1BA8A-DC36-7442-9170-DD004BD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B378FA5-1F42-EB44-B29F-58BF00171E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85EE05-A34C-764E-ADCA-50AB0F4A9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92" y="1446949"/>
            <a:ext cx="3348372" cy="4067801"/>
          </a:xfrm>
          <a:prstGeom prst="rect">
            <a:avLst/>
          </a:prstGeom>
        </p:spPr>
      </p:pic>
      <p:pic>
        <p:nvPicPr>
          <p:cNvPr id="7" name="Afbeelding 6" descr="Afbeelding met tekst, persoon, schermafbeelding&#10;&#10;Automatisch gegenereerde beschrijving">
            <a:extLst>
              <a:ext uri="{FF2B5EF4-FFF2-40B4-BE49-F238E27FC236}">
                <a16:creationId xmlns:a16="http://schemas.microsoft.com/office/drawing/2014/main" id="{1502E5F9-D1A7-E84A-9800-EC30FCBBD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64" y="1502518"/>
            <a:ext cx="3227100" cy="37606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3857123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7D10B3-E72E-AF40-8B67-2C96C941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7B4041-7026-7749-8E87-89341292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endParaRPr lang="nl-BE" dirty="0"/>
          </a:p>
        </p:txBody>
      </p:sp>
      <p:pic>
        <p:nvPicPr>
          <p:cNvPr id="9" name="Tijdelijke aanduiding voor inhoud 8" descr="Afbeelding met tekst, licht&#10;&#10;Automatisch gegenereerde beschrijving">
            <a:extLst>
              <a:ext uri="{FF2B5EF4-FFF2-40B4-BE49-F238E27FC236}">
                <a16:creationId xmlns:a16="http://schemas.microsoft.com/office/drawing/2014/main" id="{2DB3F54F-AD47-AE4F-A4D9-91A52397C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26" y="1869282"/>
            <a:ext cx="6086954" cy="3321844"/>
          </a:xfrm>
        </p:spPr>
      </p:pic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7D299AFB-C87D-294F-B3CE-E841C6B22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8" y="2240868"/>
            <a:ext cx="31337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01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0D59F1-D99B-C7C3-E3FF-92895B9E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703CD-397F-CBC3-54E5-2E0F9C019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C7723E-3402-9132-D1F9-5E832F89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Vision Pro (Apple)</a:t>
            </a:r>
          </a:p>
        </p:txBody>
      </p:sp>
      <p:pic>
        <p:nvPicPr>
          <p:cNvPr id="3074" name="Picture 2" descr="Introducing Apple Vision Pro: Apple's first spatial computer - Apple">
            <a:hlinkClick r:id="rId2"/>
            <a:extLst>
              <a:ext uri="{FF2B5EF4-FFF2-40B4-BE49-F238E27FC236}">
                <a16:creationId xmlns:a16="http://schemas.microsoft.com/office/drawing/2014/main" id="{D43DB4D1-7D94-7367-1F43-03BDE49A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91" y="126978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14514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4823">
            <a:off x="4573098" y="1356260"/>
            <a:ext cx="3156367" cy="1944216"/>
          </a:xfrm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1012441"/>
            <a:ext cx="3269775" cy="25245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79" y="3392855"/>
            <a:ext cx="3537518" cy="24842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3217717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710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745614"/>
            <a:ext cx="6358848" cy="476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3629100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Modulariteit, variabiliteit, … </a:t>
            </a:r>
          </a:p>
          <a:p>
            <a:r>
              <a:rPr lang="nl-BE" dirty="0"/>
              <a:t>Keuzevrijheid (time/place/format shifting)</a:t>
            </a:r>
          </a:p>
          <a:p>
            <a:r>
              <a:rPr lang="nl-BE" dirty="0"/>
              <a:t>Networked individualist</a:t>
            </a:r>
          </a:p>
          <a:p>
            <a:r>
              <a:rPr lang="nl-BE" dirty="0"/>
              <a:t>Onzichtbaarheid van media 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>
                <a:sym typeface="Wingdings" pitchFamily="2" charset="2"/>
              </a:rPr>
              <a:t> is de journalistiek klaar voor dit? 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A297500-7527-634B-90F4-69D0994C32B4}" type="slidenum">
              <a:rPr lang="nl-NL" smtClean="0"/>
              <a:t>48</a:t>
            </a:fld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 andere woorden</a:t>
            </a:r>
          </a:p>
        </p:txBody>
      </p:sp>
    </p:spTree>
    <p:extLst>
      <p:ext uri="{BB962C8B-B14F-4D97-AF65-F5344CB8AC3E}">
        <p14:creationId xmlns:p14="http://schemas.microsoft.com/office/powerpoint/2010/main" val="420500523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NM&amp;S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fr-BE" dirty="0"/>
              <a:t>Programma op BS</a:t>
            </a:r>
          </a:p>
          <a:p>
            <a:endParaRPr lang="fr-BE" dirty="0"/>
          </a:p>
          <a:p>
            <a:r>
              <a:rPr lang="fr-BE" dirty="0" err="1"/>
              <a:t>Hoorcolleges</a:t>
            </a:r>
            <a:r>
              <a:rPr lang="fr-BE" dirty="0"/>
              <a:t> - tentamen – </a:t>
            </a:r>
            <a:r>
              <a:rPr lang="fr-BE" dirty="0" err="1"/>
              <a:t>werkstuk</a:t>
            </a:r>
            <a:r>
              <a:rPr lang="fr-BE" dirty="0"/>
              <a:t>  </a:t>
            </a:r>
          </a:p>
          <a:p>
            <a:endParaRPr lang="fr-BE" dirty="0"/>
          </a:p>
          <a:p>
            <a:r>
              <a:rPr lang="fr-BE" dirty="0" err="1"/>
              <a:t>Grading</a:t>
            </a:r>
            <a:endParaRPr lang="fr-BE" dirty="0"/>
          </a:p>
          <a:p>
            <a:pPr lvl="1"/>
            <a:r>
              <a:rPr lang="fr-BE" dirty="0"/>
              <a:t>Permanente </a:t>
            </a:r>
            <a:r>
              <a:rPr lang="fr-BE" dirty="0" err="1"/>
              <a:t>evaluatie</a:t>
            </a:r>
            <a:r>
              <a:rPr lang="fr-BE" dirty="0"/>
              <a:t> (10%)</a:t>
            </a:r>
          </a:p>
          <a:p>
            <a:pPr lvl="1"/>
            <a:r>
              <a:rPr lang="fr-BE" dirty="0" err="1"/>
              <a:t>Tentamen</a:t>
            </a:r>
            <a:r>
              <a:rPr lang="fr-BE" dirty="0"/>
              <a:t> (50%)</a:t>
            </a:r>
          </a:p>
          <a:p>
            <a:pPr lvl="1"/>
            <a:r>
              <a:rPr lang="fr-BE" dirty="0" err="1"/>
              <a:t>Werkstuk</a:t>
            </a:r>
            <a:r>
              <a:rPr lang="fr-BE" dirty="0"/>
              <a:t> (40%) – 1 aspect van </a:t>
            </a:r>
            <a:r>
              <a:rPr lang="fr-BE" dirty="0" err="1"/>
              <a:t>hoorcolleges</a:t>
            </a:r>
            <a:r>
              <a:rPr lang="fr-BE" dirty="0"/>
              <a:t> </a:t>
            </a:r>
            <a:r>
              <a:rPr lang="fr-BE" dirty="0" err="1"/>
              <a:t>uitwerken</a:t>
            </a:r>
            <a:r>
              <a:rPr lang="fr-BE" dirty="0"/>
              <a:t> tort </a:t>
            </a:r>
            <a:r>
              <a:rPr lang="fr-BE" dirty="0" err="1"/>
              <a:t>academisch</a:t>
            </a:r>
            <a:r>
              <a:rPr lang="fr-BE" dirty="0"/>
              <a:t> </a:t>
            </a:r>
            <a:r>
              <a:rPr lang="fr-BE" dirty="0" err="1"/>
              <a:t>verantwoord</a:t>
            </a:r>
            <a:r>
              <a:rPr lang="fr-BE" dirty="0"/>
              <a:t> </a:t>
            </a:r>
            <a:r>
              <a:rPr lang="fr-BE" dirty="0" err="1"/>
              <a:t>journalistiek</a:t>
            </a:r>
            <a:r>
              <a:rPr lang="fr-BE" dirty="0"/>
              <a:t> </a:t>
            </a:r>
            <a:r>
              <a:rPr lang="fr-BE" dirty="0" err="1"/>
              <a:t>stuk</a:t>
            </a:r>
            <a:r>
              <a:rPr lang="fr-BE" dirty="0"/>
              <a:t>. </a:t>
            </a:r>
          </a:p>
          <a:p>
            <a:pPr lvl="1"/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9722877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6BFD-EE12-027C-3060-DB2C99ED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1047EB-3188-3709-C4D1-CB8F31757B7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8928992" cy="4157048"/>
          </a:xfrm>
        </p:spPr>
      </p:pic>
    </p:spTree>
    <p:extLst>
      <p:ext uri="{BB962C8B-B14F-4D97-AF65-F5344CB8AC3E}">
        <p14:creationId xmlns:p14="http://schemas.microsoft.com/office/powerpoint/2010/main" val="82383208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“Wat moeten we kennen?”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NL" dirty="0"/>
              <a:t>Basis is videocolleges en slides</a:t>
            </a:r>
          </a:p>
          <a:p>
            <a:endParaRPr lang="nl-NL" dirty="0"/>
          </a:p>
          <a:p>
            <a:r>
              <a:rPr lang="nl-NL" dirty="0"/>
              <a:t>Artikelen/papers als ondersteuning voor colleges en slides. Geen details kennen, wel grote lijnen (aanleiding, methode, belangrijkste resultaten, </a:t>
            </a:r>
            <a:r>
              <a:rPr lang="is-IS" dirty="0"/>
              <a:t>…)</a:t>
            </a:r>
            <a:endParaRPr lang="nl-NL" dirty="0"/>
          </a:p>
          <a:p>
            <a:endParaRPr lang="nl-NL" dirty="0"/>
          </a:p>
          <a:p>
            <a:r>
              <a:rPr lang="nl-NL" dirty="0"/>
              <a:t>Nice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: vrijblijvend! </a:t>
            </a:r>
          </a:p>
        </p:txBody>
      </p:sp>
    </p:spTree>
    <p:extLst>
      <p:ext uri="{BB962C8B-B14F-4D97-AF65-F5344CB8AC3E}">
        <p14:creationId xmlns:p14="http://schemas.microsoft.com/office/powerpoint/2010/main" val="84351495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Contact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Voor- en na colleges</a:t>
            </a:r>
          </a:p>
          <a:p>
            <a:endParaRPr lang="nl-BE" dirty="0"/>
          </a:p>
          <a:p>
            <a:r>
              <a:rPr lang="nl-BE" dirty="0"/>
              <a:t>Via </a:t>
            </a:r>
            <a:r>
              <a:rPr lang="nl-BE" dirty="0">
                <a:hlinkClick r:id="rId3"/>
              </a:rPr>
              <a:t>m.p.a.opgenhaffen@umail.leidenuniv.nl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/>
              <a:t>Dringende via </a:t>
            </a:r>
            <a:r>
              <a:rPr lang="nl-BE" dirty="0">
                <a:hlinkClick r:id="rId4"/>
              </a:rPr>
              <a:t>Michael.Opgenhaffen@kuleuven.be</a:t>
            </a:r>
            <a:r>
              <a:rPr lang="nl-BE" dirty="0"/>
              <a:t> of </a:t>
            </a:r>
            <a:r>
              <a:rPr lang="nl-BE" dirty="0">
                <a:hlinkClick r:id="rId5"/>
              </a:rPr>
              <a:t>www.twitter.com/MichOpgenhaffen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lvl="2"/>
            <a:endParaRPr lang="nl-BE" dirty="0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media?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0912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nl-BE" dirty="0"/>
              <a:t>Krant op papier (oude media)</a:t>
            </a:r>
          </a:p>
          <a:p>
            <a:pPr lvl="1"/>
            <a:r>
              <a:rPr lang="nl-BE" dirty="0"/>
              <a:t>Zelfde krant op </a:t>
            </a:r>
            <a:r>
              <a:rPr lang="nl-BE" dirty="0" err="1"/>
              <a:t>ipad</a:t>
            </a:r>
            <a:r>
              <a:rPr lang="nl-BE" dirty="0"/>
              <a:t> (nieuwe media)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Foto’s in een fotoboek (oude media)</a:t>
            </a:r>
          </a:p>
          <a:p>
            <a:pPr lvl="1"/>
            <a:r>
              <a:rPr lang="nl-BE" dirty="0"/>
              <a:t>Zelfde foto’s verspreid via Instagram of TikTok (nieuwe media)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Interview op de radio (oude media)</a:t>
            </a:r>
          </a:p>
          <a:p>
            <a:pPr lvl="1"/>
            <a:r>
              <a:rPr lang="nl-BE" dirty="0"/>
              <a:t>Zelfde interview via podcast op telefoon (nieuwe media) </a:t>
            </a:r>
          </a:p>
          <a:p>
            <a:pPr lvl="1"/>
            <a:endParaRPr lang="nl-BE" dirty="0"/>
          </a:p>
          <a:p>
            <a:pPr lvl="1"/>
            <a:r>
              <a:rPr lang="nl-BE" dirty="0">
                <a:sym typeface="Wingdings" pitchFamily="2" charset="2"/>
              </a:rPr>
              <a:t> Belang van digitaliteit, devices en gebruikerscontext</a:t>
            </a:r>
          </a:p>
          <a:p>
            <a:pPr lvl="1"/>
            <a:r>
              <a:rPr lang="nl-BE" dirty="0">
                <a:sym typeface="Wingdings" pitchFamily="2" charset="2"/>
              </a:rPr>
              <a:t> Focus op output/platform/consumptie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558229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an">
  <a:themeElements>
    <a:clrScheme name="Media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15925</TotalTime>
  <Words>1037</Words>
  <Application>Microsoft Macintosh PowerPoint</Application>
  <PresentationFormat>On-screen Show (4:3)</PresentationFormat>
  <Paragraphs>218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Courier New</vt:lpstr>
      <vt:lpstr>Tw Cen MT</vt:lpstr>
      <vt:lpstr>Verdana</vt:lpstr>
      <vt:lpstr>Wingdings</vt:lpstr>
      <vt:lpstr>Wingdings 2</vt:lpstr>
      <vt:lpstr>Mediaan</vt:lpstr>
      <vt:lpstr>NEW MEDIA &amp; SOCIETY</vt:lpstr>
      <vt:lpstr>Wie ben ik? </vt:lpstr>
      <vt:lpstr>Doel van cursus</vt:lpstr>
      <vt:lpstr>PowerPoint Presentation</vt:lpstr>
      <vt:lpstr>Structuur NM&amp;S</vt:lpstr>
      <vt:lpstr>PowerPoint Presentation</vt:lpstr>
      <vt:lpstr>“Wat moeten we kennen?” </vt:lpstr>
      <vt:lpstr>Contact</vt:lpstr>
      <vt:lpstr>Nieuwe media? </vt:lpstr>
      <vt:lpstr>Basiswerk: Language of new media  L. Manovich (2001)</vt:lpstr>
      <vt:lpstr>Numerieke representatie</vt:lpstr>
      <vt:lpstr>Modulariteit</vt:lpstr>
      <vt:lpstr>Automatisering </vt:lpstr>
      <vt:lpstr>Transcoding</vt:lpstr>
      <vt:lpstr>Variabiliteit</vt:lpstr>
      <vt:lpstr>Individualisering</vt:lpstr>
      <vt:lpstr>Mediaconsumptie-op-maat</vt:lpstr>
      <vt:lpstr>PowerPoint Presentation</vt:lpstr>
      <vt:lpstr>Door digitalisering</vt:lpstr>
      <vt:lpstr>Door digitalisering</vt:lpstr>
      <vt:lpstr>PowerPoint Presentation</vt:lpstr>
      <vt:lpstr>PowerPoint Presentation</vt:lpstr>
      <vt:lpstr>PowerPoint Presentation</vt:lpstr>
      <vt:lpstr>PowerPoint Presentation</vt:lpstr>
      <vt:lpstr>‘Networked individualism’ (vb. Wellman, Deuze) </vt:lpstr>
      <vt:lpstr>‘Networked individualism’ (vb. Wellman, Deuze) </vt:lpstr>
      <vt:lpstr>PowerPoint Presentation</vt:lpstr>
      <vt:lpstr>Onzichtbaarheid van nieuwe media</vt:lpstr>
      <vt:lpstr>PowerPoint Presentation</vt:lpstr>
      <vt:lpstr>PowerPoint Presentation</vt:lpstr>
      <vt:lpstr>PowerPoint Presentation</vt:lpstr>
      <vt:lpstr>PowerPoint Presentation</vt:lpstr>
      <vt:lpstr>° Social media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in media – media life</vt:lpstr>
      <vt:lpstr>PowerPoint Presentation</vt:lpstr>
      <vt:lpstr>Life in media – media life</vt:lpstr>
      <vt:lpstr>Evolutie life in online media platforms? </vt:lpstr>
      <vt:lpstr>PowerPoint Presentation</vt:lpstr>
      <vt:lpstr>PowerPoint Presentation</vt:lpstr>
      <vt:lpstr>Vision Pro (Apple)</vt:lpstr>
      <vt:lpstr>PowerPoint Presentation</vt:lpstr>
      <vt:lpstr>PowerPoint Presentation</vt:lpstr>
      <vt:lpstr>Met andere woorden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Beeldtaal en online journalistiek</dc:title>
  <dc:creator>Sofie</dc:creator>
  <cp:lastModifiedBy>Michaël Opgenhaffen</cp:lastModifiedBy>
  <cp:revision>435</cp:revision>
  <dcterms:created xsi:type="dcterms:W3CDTF">2007-09-22T08:58:34Z</dcterms:created>
  <dcterms:modified xsi:type="dcterms:W3CDTF">2024-09-11T10:35:34Z</dcterms:modified>
</cp:coreProperties>
</file>